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Nanum Gothic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85F1D07-7A09-4319-82AE-75AE9520F011}">
  <a:tblStyle styleId="{785F1D07-7A09-4319-82AE-75AE9520F01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NanumGothic-bold.fntdata"/><Relationship Id="rId25" Type="http://schemas.openxmlformats.org/officeDocument/2006/relationships/font" Target="fonts/NanumGothic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0e5c6d1d69_1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0e5c6d1d69_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0e5c6d1d69_1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0e5c6d1d69_1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0e5c6d1d69_1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0e5c6d1d69_1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0e5c6d1d69_1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0e5c6d1d69_1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e5c6d1d69_1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0e5c6d1d69_1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0e5c6d1d69_1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0e5c6d1d69_1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0e5c6d1d69_1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0e5c6d1d69_1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0e5c6d1d69_1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0e5c6d1d69_1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0e5c6d1d69_1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0e5c6d1d69_1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0e5c6d1d69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0e5c6d1d69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0e5c6d1d69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0e5c6d1d69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0e5c6d1d69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0e5c6d1d69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0e5c6d1d69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0e5c6d1d69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0e5c6d1d69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0e5c6d1d69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0e5c6d1d69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0e5c6d1d69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0e5c6d1d69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0e5c6d1d69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0e5c6d1d69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0e5c6d1d69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ko.wikipedia.org/wiki/%EB%B8%8C%EB%A1%9C%EB%93%9C%EC%BA%90%EC%8A%A4%ED%8C%85_(%EB%84%A4%ED%8A%B8%EC%9B%8C%ED%82%B9)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401750" y="1532850"/>
            <a:ext cx="6340500" cy="20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800">
                <a:latin typeface="Nanum Gothic"/>
                <a:ea typeface="Nanum Gothic"/>
                <a:cs typeface="Nanum Gothic"/>
                <a:sym typeface="Nanum Gothic"/>
              </a:rPr>
              <a:t>📡</a:t>
            </a:r>
            <a:endParaRPr b="1" sz="3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500">
                <a:latin typeface="Nanum Gothic"/>
                <a:ea typeface="Nanum Gothic"/>
                <a:cs typeface="Nanum Gothic"/>
                <a:sym typeface="Nanum Gothic"/>
              </a:rPr>
              <a:t>IT 엔지니어를 위한 네트워크 입문 </a:t>
            </a:r>
            <a:endParaRPr b="1" sz="25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latin typeface="Nanum Gothic"/>
                <a:ea typeface="Nanum Gothic"/>
                <a:cs typeface="Nanum Gothic"/>
                <a:sym typeface="Nanum Gothic"/>
              </a:rPr>
              <a:t>1주차 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3장. 네트워크 통신하기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t/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5468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Nanum Gothic"/>
              <a:buChar char="-"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3.3 	IP주소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1" name="Google Shape;12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22" name="Google Shape;122;p22"/>
          <p:cNvSpPr txBox="1"/>
          <p:nvPr/>
        </p:nvSpPr>
        <p:spPr>
          <a:xfrm>
            <a:off x="1834950" y="1732950"/>
            <a:ext cx="5474100" cy="16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인터넷 사용 증가로 인해 호스트의 숫자가 기하급수적으로 증가</a:t>
            </a:r>
            <a:endParaRPr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434343"/>
                </a:solidFill>
                <a:highlight>
                  <a:srgbClr val="FFF2CC"/>
                </a:highlight>
                <a:latin typeface="Nanum Gothic"/>
                <a:ea typeface="Nanum Gothic"/>
                <a:cs typeface="Nanum Gothic"/>
                <a:sym typeface="Nanum Gothic"/>
              </a:rPr>
              <a:t>=&gt; IP 주소 부족과 낭비문제 발생</a:t>
            </a:r>
            <a:endParaRPr sz="1100">
              <a:solidFill>
                <a:srgbClr val="434343"/>
              </a:solidFill>
              <a:highlight>
                <a:srgbClr val="FFF2CC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💡 </a:t>
            </a:r>
            <a:r>
              <a:rPr b="1" lang="ko" sz="1200">
                <a:latin typeface="Nanum Gothic"/>
                <a:ea typeface="Nanum Gothic"/>
                <a:cs typeface="Nanum Gothic"/>
                <a:sym typeface="Nanum Gothic"/>
              </a:rPr>
              <a:t>보존 &amp; 전환전략</a:t>
            </a: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anum Gothic"/>
              <a:buAutoNum type="arabicPeriod"/>
            </a:pPr>
            <a:r>
              <a:rPr i="1" lang="ko" sz="1000">
                <a:latin typeface="Nanum Gothic"/>
                <a:ea typeface="Nanum Gothic"/>
                <a:cs typeface="Nanum Gothic"/>
                <a:sym typeface="Nanum Gothic"/>
              </a:rPr>
              <a:t>클래스리스</a:t>
            </a: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, CIDR기반의 주소 체계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anum Gothic"/>
              <a:buAutoNum type="arabicPeriod"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NAT, 사설 IP주소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anum Gothic"/>
              <a:buAutoNum type="arabicPeriod"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IPv6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ko" sz="1520"/>
              <a:t>3장. 네트워크 통신하기</a:t>
            </a:r>
            <a:endParaRPr sz="1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t/>
            </a:r>
            <a:endParaRPr sz="1520"/>
          </a:p>
          <a:p>
            <a:pPr indent="-31546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ko" sz="1520"/>
              <a:t>3.3 	IP주소</a:t>
            </a:r>
            <a:endParaRPr sz="1520"/>
          </a:p>
        </p:txBody>
      </p:sp>
      <p:sp>
        <p:nvSpPr>
          <p:cNvPr id="128" name="Google Shape;12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pic>
        <p:nvPicPr>
          <p:cNvPr id="129" name="Google Shape;1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350" y="1849625"/>
            <a:ext cx="4635350" cy="22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"/>
          <p:cNvSpPr txBox="1"/>
          <p:nvPr/>
        </p:nvSpPr>
        <p:spPr>
          <a:xfrm>
            <a:off x="697475" y="1393100"/>
            <a:ext cx="352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ko" sz="1200"/>
              <a:t>서브넷 마스크(Subnet Mask)</a:t>
            </a:r>
            <a:endParaRPr b="1" sz="1200"/>
          </a:p>
        </p:txBody>
      </p:sp>
      <p:sp>
        <p:nvSpPr>
          <p:cNvPr id="131" name="Google Shape;131;p23"/>
          <p:cNvSpPr txBox="1"/>
          <p:nvPr/>
        </p:nvSpPr>
        <p:spPr>
          <a:xfrm>
            <a:off x="5057775" y="1614625"/>
            <a:ext cx="3595500" cy="21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클래스리스 네트워크에서 네트워크와 호스트 주소를 나누는 구분자로 사용됨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2진수 숫자 1은 네트워크 주소, 0은 호스트 주소로 표시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2진수 11111111 = 10진수 255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서브넷 마스크가 2진수 1인 부분은 IP 숫자가 그대로 연산 결과가 되고 서브넷 마스크가 0인 부분은 0으로 변경됨.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3장. 네트워크 통신하기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t/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5468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Nanum Gothic"/>
              <a:buChar char="-"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3.3 	서브네팅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37" name="Google Shape;13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38" name="Google Shape;138;p24"/>
          <p:cNvSpPr txBox="1"/>
          <p:nvPr/>
        </p:nvSpPr>
        <p:spPr>
          <a:xfrm>
            <a:off x="789300" y="1555800"/>
            <a:ext cx="41943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50">
                <a:solidFill>
                  <a:srgbClr val="222426"/>
                </a:solidFill>
                <a:latin typeface="Nanum Gothic"/>
                <a:ea typeface="Nanum Gothic"/>
                <a:cs typeface="Nanum Gothic"/>
                <a:sym typeface="Nanum Gothic"/>
              </a:rPr>
              <a:t>🔎 </a:t>
            </a:r>
            <a:r>
              <a:rPr b="1" lang="ko" sz="1300">
                <a:latin typeface="Nanum Gothic"/>
                <a:ea typeface="Nanum Gothic"/>
                <a:cs typeface="Nanum Gothic"/>
                <a:sym typeface="Nanum Gothic"/>
              </a:rPr>
              <a:t>서브네팅(Subnetting)? </a:t>
            </a:r>
            <a:endParaRPr b="1" sz="13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anum Gothic"/>
                <a:ea typeface="Nanum Gothic"/>
                <a:cs typeface="Nanum Gothic"/>
                <a:sym typeface="Nanum Gothic"/>
              </a:rPr>
              <a:t>새로운 네트워크-호스트 구분 기준을 사용자가 정해 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anum Gothic"/>
                <a:ea typeface="Nanum Gothic"/>
                <a:cs typeface="Nanum Gothic"/>
                <a:sym typeface="Nanum Gothic"/>
              </a:rPr>
              <a:t>원래 클래스풀 단위의 네트워크 보다 더 쪼개 사용하는 것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highlight>
                  <a:srgbClr val="FFF2CC"/>
                </a:highlight>
                <a:latin typeface="Nanum Gothic"/>
                <a:ea typeface="Nanum Gothic"/>
                <a:cs typeface="Nanum Gothic"/>
                <a:sym typeface="Nanum Gothic"/>
              </a:rPr>
              <a:t>서브네팅이 필요한 이유?</a:t>
            </a:r>
            <a:endParaRPr sz="1100">
              <a:highlight>
                <a:srgbClr val="FFF2CC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Nanum Gothic"/>
              <a:buAutoNum type="arabicPeriod"/>
            </a:pPr>
            <a:r>
              <a:rPr lang="ko" sz="1100">
                <a:latin typeface="Nanum Gothic"/>
                <a:ea typeface="Nanum Gothic"/>
                <a:cs typeface="Nanum Gothic"/>
                <a:sym typeface="Nanum Gothic"/>
              </a:rPr>
              <a:t>IP주소를 효율적으로 사용하기 위해서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Nanum Gothic"/>
              <a:buAutoNum type="arabicPeriod"/>
            </a:pPr>
            <a:r>
              <a:rPr lang="ko" sz="1100">
                <a:latin typeface="Nanum Gothic"/>
                <a:ea typeface="Nanum Gothic"/>
                <a:cs typeface="Nanum Gothic"/>
                <a:sym typeface="Nanum Gothic"/>
              </a:rPr>
              <a:t>네트워크를 분리하여 보안을 강화하기 위해서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39" name="Google Shape;139;p24"/>
          <p:cNvSpPr txBox="1"/>
          <p:nvPr/>
        </p:nvSpPr>
        <p:spPr>
          <a:xfrm>
            <a:off x="5026575" y="1844975"/>
            <a:ext cx="2994300" cy="15393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ex)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👨‍👧‍👧👨‍👦‍👦 필요한 IP 개수 6개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C class주소 대역대를 할당한다면?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할당된 IP개수가 256개로 낭비되는 IP발생!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3장. 네트워크 통신하기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t/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5468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Nanum Gothic"/>
              <a:buChar char="-"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3.3 	서브네팅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5" name="Google Shape;14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46" name="Google Shape;146;p25"/>
          <p:cNvSpPr txBox="1"/>
          <p:nvPr/>
        </p:nvSpPr>
        <p:spPr>
          <a:xfrm>
            <a:off x="641625" y="1353950"/>
            <a:ext cx="3489600" cy="25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AutoNum type="arabicParenR"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네트워크 사용자의 서브네팅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이미 설계된 네트워크 내에서 사용할 수 있는 IP주소 범위를 확인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옥텟 단위가 아닌 비트 단위로 분할된 서브네팅 환경에서는 복잡한 서브네팅 방법 때문에 어떤 IP범위에 속해있는지 사용자가 판단하기 힘듬.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aphicFrame>
        <p:nvGraphicFramePr>
          <p:cNvPr id="147" name="Google Shape;147;p25"/>
          <p:cNvGraphicFramePr/>
          <p:nvPr/>
        </p:nvGraphicFramePr>
        <p:xfrm>
          <a:off x="4368400" y="1452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{785F1D07-7A09-4319-82AE-75AE9520F011}</a:tableStyleId>
              </a:tblPr>
              <a:tblGrid>
                <a:gridCol w="819225"/>
                <a:gridCol w="819225"/>
                <a:gridCol w="819225"/>
                <a:gridCol w="819225"/>
              </a:tblGrid>
              <a:tr h="242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103</a:t>
                      </a:r>
                      <a:endParaRPr b="1"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9</a:t>
                      </a:r>
                      <a:endParaRPr b="1"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32</a:t>
                      </a:r>
                      <a:endParaRPr b="1"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146</a:t>
                      </a:r>
                      <a:endParaRPr b="1"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</a:tr>
              <a:tr h="242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01100111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00001001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00100000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10 </a:t>
                      </a:r>
                      <a:r>
                        <a:rPr lang="ko" sz="8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| </a:t>
                      </a: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010010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</a:tr>
              <a:tr h="242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11111111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11111111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11111111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11 </a:t>
                      </a:r>
                      <a:r>
                        <a:rPr lang="ko" sz="8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| </a:t>
                      </a: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000000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</a:tr>
              <a:tr h="242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01100111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00001001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00100000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10 </a:t>
                      </a:r>
                      <a:r>
                        <a:rPr lang="ko" sz="8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| </a:t>
                      </a: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000000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</a:tr>
              <a:tr h="242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0110111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00001001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00100000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10</a:t>
                      </a:r>
                      <a:r>
                        <a:rPr lang="ko" sz="8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</a:t>
                      </a:r>
                      <a:r>
                        <a:rPr lang="ko" sz="8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| </a:t>
                      </a: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111111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</a:tr>
              <a:tr h="242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01100111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00001001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00100000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10</a:t>
                      </a:r>
                      <a:r>
                        <a:rPr lang="ko" sz="8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</a:t>
                      </a:r>
                      <a:r>
                        <a:rPr lang="ko" sz="8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| </a:t>
                      </a: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000001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</a:tr>
              <a:tr h="242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01100111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00001001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00100000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10</a:t>
                      </a:r>
                      <a:r>
                        <a:rPr lang="ko" sz="8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</a:t>
                      </a:r>
                      <a:r>
                        <a:rPr lang="ko" sz="8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| </a:t>
                      </a:r>
                      <a:r>
                        <a:rPr lang="ko" sz="8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111110</a:t>
                      </a:r>
                      <a:endParaRPr sz="8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48" name="Google Shape;148;p25"/>
          <p:cNvSpPr txBox="1"/>
          <p:nvPr/>
        </p:nvSpPr>
        <p:spPr>
          <a:xfrm>
            <a:off x="7645300" y="1675088"/>
            <a:ext cx="12354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latin typeface="Nanum Gothic"/>
                <a:ea typeface="Nanum Gothic"/>
                <a:cs typeface="Nanum Gothic"/>
                <a:sym typeface="Nanum Gothic"/>
              </a:rPr>
              <a:t>103.0.32.146</a:t>
            </a:r>
            <a:endParaRPr sz="7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latin typeface="Nanum Gothic"/>
                <a:ea typeface="Nanum Gothic"/>
                <a:cs typeface="Nanum Gothic"/>
                <a:sym typeface="Nanum Gothic"/>
              </a:rPr>
              <a:t>(IP주소)</a:t>
            </a:r>
            <a:endParaRPr sz="7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latin typeface="Nanum Gothic"/>
                <a:ea typeface="Nanum Gothic"/>
                <a:cs typeface="Nanum Gothic"/>
                <a:sym typeface="Nanum Gothic"/>
              </a:rPr>
              <a:t>255.255.255.192</a:t>
            </a:r>
            <a:endParaRPr sz="7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latin typeface="Nanum Gothic"/>
                <a:ea typeface="Nanum Gothic"/>
                <a:cs typeface="Nanum Gothic"/>
                <a:sym typeface="Nanum Gothic"/>
              </a:rPr>
              <a:t>(서브넷 주소)</a:t>
            </a:r>
            <a:endParaRPr sz="7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latin typeface="Nanum Gothic"/>
                <a:ea typeface="Nanum Gothic"/>
                <a:cs typeface="Nanum Gothic"/>
                <a:sym typeface="Nanum Gothic"/>
              </a:rPr>
              <a:t>103.9.32.128</a:t>
            </a:r>
            <a:endParaRPr sz="7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latin typeface="Nanum Gothic"/>
                <a:ea typeface="Nanum Gothic"/>
                <a:cs typeface="Nanum Gothic"/>
                <a:sym typeface="Nanum Gothic"/>
              </a:rPr>
              <a:t>(네트워크 주소)</a:t>
            </a:r>
            <a:endParaRPr sz="7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latin typeface="Nanum Gothic"/>
                <a:ea typeface="Nanum Gothic"/>
                <a:cs typeface="Nanum Gothic"/>
                <a:sym typeface="Nanum Gothic"/>
              </a:rPr>
              <a:t>103.9.32.191</a:t>
            </a:r>
            <a:endParaRPr sz="7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latin typeface="Nanum Gothic"/>
                <a:ea typeface="Nanum Gothic"/>
                <a:cs typeface="Nanum Gothic"/>
                <a:sym typeface="Nanum Gothic"/>
              </a:rPr>
              <a:t>(브로드캐스트 주소)</a:t>
            </a:r>
            <a:endParaRPr sz="7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latin typeface="Nanum Gothic"/>
                <a:ea typeface="Nanum Gothic"/>
                <a:cs typeface="Nanum Gothic"/>
                <a:sym typeface="Nanum Gothic"/>
              </a:rPr>
              <a:t>103.9.32.129</a:t>
            </a:r>
            <a:endParaRPr sz="7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latin typeface="Nanum Gothic"/>
                <a:ea typeface="Nanum Gothic"/>
                <a:cs typeface="Nanum Gothic"/>
                <a:sym typeface="Nanum Gothic"/>
              </a:rPr>
              <a:t>(첫번째 주소)</a:t>
            </a:r>
            <a:endParaRPr sz="7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latin typeface="Nanum Gothic"/>
                <a:ea typeface="Nanum Gothic"/>
                <a:cs typeface="Nanum Gothic"/>
                <a:sym typeface="Nanum Gothic"/>
              </a:rPr>
              <a:t>103.9.32.190</a:t>
            </a:r>
            <a:endParaRPr sz="7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latin typeface="Nanum Gothic"/>
                <a:ea typeface="Nanum Gothic"/>
                <a:cs typeface="Nanum Gothic"/>
                <a:sym typeface="Nanum Gothic"/>
              </a:rPr>
              <a:t>(마지막 주소)</a:t>
            </a:r>
            <a:endParaRPr sz="7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ko" sz="1368">
                <a:latin typeface="Nanum Gothic"/>
                <a:ea typeface="Nanum Gothic"/>
                <a:cs typeface="Nanum Gothic"/>
                <a:sym typeface="Nanum Gothic"/>
              </a:rPr>
              <a:t>3장. 네트워크 통신하기</a:t>
            </a:r>
            <a:endParaRPr sz="1368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t/>
            </a:r>
            <a:endParaRPr sz="1368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5468" lvl="0" marL="457200" rtl="0" algn="l">
              <a:spcBef>
                <a:spcPts val="0"/>
              </a:spcBef>
              <a:spcAft>
                <a:spcPts val="0"/>
              </a:spcAft>
              <a:buSzPts val="1368"/>
              <a:buFont typeface="Nanum Gothic"/>
              <a:buChar char="-"/>
            </a:pPr>
            <a:r>
              <a:rPr lang="ko" sz="1368">
                <a:latin typeface="Nanum Gothic"/>
                <a:ea typeface="Nanum Gothic"/>
                <a:cs typeface="Nanum Gothic"/>
                <a:sym typeface="Nanum Gothic"/>
              </a:rPr>
              <a:t>3.3 	서브네팅</a:t>
            </a:r>
            <a:endParaRPr sz="1368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54" name="Google Shape;15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graphicFrame>
        <p:nvGraphicFramePr>
          <p:cNvPr id="155" name="Google Shape;155;p26"/>
          <p:cNvGraphicFramePr/>
          <p:nvPr/>
        </p:nvGraphicFramePr>
        <p:xfrm>
          <a:off x="2337038" y="166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{785F1D07-7A09-4319-82AE-75AE9520F011}</a:tableStyleId>
              </a:tblPr>
              <a:tblGrid>
                <a:gridCol w="819225"/>
                <a:gridCol w="819225"/>
                <a:gridCol w="819225"/>
                <a:gridCol w="819225"/>
              </a:tblGrid>
              <a:tr h="242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103</a:t>
                      </a:r>
                      <a:endParaRPr b="1"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9</a:t>
                      </a:r>
                      <a:endParaRPr b="1"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32</a:t>
                      </a:r>
                      <a:endParaRPr b="1"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146</a:t>
                      </a:r>
                      <a:endParaRPr b="1"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</a:tr>
              <a:tr h="242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11111111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11111111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11111111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11 </a:t>
                      </a:r>
                      <a:r>
                        <a:rPr lang="ko" sz="8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| </a:t>
                      </a:r>
                      <a:r>
                        <a:rPr b="1"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000000</a:t>
                      </a:r>
                      <a:endParaRPr b="1"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56" name="Google Shape;156;p26"/>
          <p:cNvSpPr txBox="1"/>
          <p:nvPr/>
        </p:nvSpPr>
        <p:spPr>
          <a:xfrm>
            <a:off x="5613938" y="1967163"/>
            <a:ext cx="123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latin typeface="Nanum Gothic"/>
                <a:ea typeface="Nanum Gothic"/>
                <a:cs typeface="Nanum Gothic"/>
                <a:sym typeface="Nanum Gothic"/>
              </a:rPr>
              <a:t>255.255.255.192</a:t>
            </a:r>
            <a:endParaRPr sz="7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latin typeface="Nanum Gothic"/>
                <a:ea typeface="Nanum Gothic"/>
                <a:cs typeface="Nanum Gothic"/>
                <a:sym typeface="Nanum Gothic"/>
              </a:rPr>
              <a:t>(서브넷 주소)</a:t>
            </a:r>
            <a:endParaRPr sz="7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57" name="Google Shape;157;p26"/>
          <p:cNvSpPr txBox="1"/>
          <p:nvPr/>
        </p:nvSpPr>
        <p:spPr>
          <a:xfrm>
            <a:off x="2337038" y="2367375"/>
            <a:ext cx="412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2</a:t>
            </a:r>
            <a:r>
              <a:rPr lang="ko" sz="10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⁶ = 64</a:t>
            </a:r>
            <a:endParaRPr sz="10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64의 배수로 나열하여 기준이 되는 네트워크 주소 파악</a:t>
            </a:r>
            <a:endParaRPr sz="10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aphicFrame>
        <p:nvGraphicFramePr>
          <p:cNvPr id="158" name="Google Shape;158;p26"/>
          <p:cNvGraphicFramePr/>
          <p:nvPr/>
        </p:nvGraphicFramePr>
        <p:xfrm>
          <a:off x="2397563" y="3076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{785F1D07-7A09-4319-82AE-75AE9520F011}</a:tableStyleId>
              </a:tblPr>
              <a:tblGrid>
                <a:gridCol w="691650"/>
                <a:gridCol w="691650"/>
                <a:gridCol w="691650"/>
                <a:gridCol w="691650"/>
              </a:tblGrid>
              <a:tr h="216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0~63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64~127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128~191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192~255</a:t>
                      </a:r>
                      <a:endParaRPr sz="8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59" name="Google Shape;159;p26"/>
          <p:cNvSpPr txBox="1"/>
          <p:nvPr/>
        </p:nvSpPr>
        <p:spPr>
          <a:xfrm>
            <a:off x="2294663" y="3517300"/>
            <a:ext cx="4126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호스트 주소 146이 속한 네트워크 선택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네트워크 주소 : 103.9.32.128 (첫번째 숫자)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브로드캐스트 주소 : 103.9.32.191 (마지막 숫자)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유효 IP범위 : 103.9.32.129 ~ 103.9.32.190 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878675" y="1204625"/>
            <a:ext cx="3485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Char char="●"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간단한 서브네팅 방법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3장. 네트워크 통신하기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t/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5468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Nanum Gothic"/>
              <a:buChar char="-"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3.3 	서브네팅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6" name="Google Shape;16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67" name="Google Shape;167;p27"/>
          <p:cNvSpPr txBox="1"/>
          <p:nvPr/>
        </p:nvSpPr>
        <p:spPr>
          <a:xfrm>
            <a:off x="641625" y="1353950"/>
            <a:ext cx="4180500" cy="20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 2)    </a:t>
            </a: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네트워크 설계자의 서브네팅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네트워크의 크기를 고민해 서브넷 마스크를 결정하고 설계에 반영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고려사항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anum Gothic"/>
              <a:buAutoNum type="arabicPeriod"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서브넷된 하나의 네트워크에 IP를 몇 개나 할당해야 하는가?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anum Gothic"/>
              <a:buAutoNum type="arabicPeriod"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서브넷된 네트워크가 몇 개나 필요한가?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8" name="Google Shape;168;p27"/>
          <p:cNvSpPr txBox="1"/>
          <p:nvPr/>
        </p:nvSpPr>
        <p:spPr>
          <a:xfrm>
            <a:off x="4937250" y="1382775"/>
            <a:ext cx="3485400" cy="2108700"/>
          </a:xfrm>
          <a:prstGeom prst="rect">
            <a:avLst/>
          </a:prstGeom>
          <a:noFill/>
          <a:ln cap="flat" cmpd="sng" w="9525">
            <a:solidFill>
              <a:srgbClr val="D9D9D9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💡 </a:t>
            </a: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예제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anum Gothic"/>
              <a:buAutoNum type="arabicPeriod"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서브넷된 하나의 네트워크에 12개 IP 할당이 필요한 상황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anum Gothic"/>
              <a:buAutoNum type="arabicPeriod"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12개 IP를 수용할 수 있도록 2⁴ = 16개짜리 네트워크를 할당한다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anum Gothic"/>
              <a:buAutoNum type="arabicPeriod"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네트워크 주소와 브로드캐스트 주소에 사용할 2개 IP를 제외하고 여유 공간이 있다면 사용이 가능하다.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anum Gothic"/>
              <a:buAutoNum type="arabicPeriod"/>
            </a:pPr>
            <a:r>
              <a:rPr lang="ko" sz="1000">
                <a:latin typeface="Nanum Gothic"/>
                <a:ea typeface="Nanum Gothic"/>
                <a:cs typeface="Nanum Gothic"/>
                <a:sym typeface="Nanum Gothic"/>
              </a:rPr>
              <a:t>네트워크를 할당한다. 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3장. 네트워크 통신하기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t/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5468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Nanum Gothic"/>
              <a:buChar char="-"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3.3	공인IP와 사설IP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4" name="Google Shape;174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pic>
        <p:nvPicPr>
          <p:cNvPr id="175" name="Google Shape;17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950" y="1806575"/>
            <a:ext cx="3483825" cy="15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04200" y="1414725"/>
            <a:ext cx="4628101" cy="231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3장. 네트워크 통신하기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t/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5468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Nanum Gothic"/>
              <a:buChar char="-"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3.3	공인IP와 사설IP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2" name="Google Shape;18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pic>
        <p:nvPicPr>
          <p:cNvPr id="183" name="Google Shape;18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5138" y="1581625"/>
            <a:ext cx="5253725" cy="216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3장. 네트워크 통신하기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t/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5468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Nanum Gothic"/>
              <a:buChar char="-"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3.3	공인IP와 사설IP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9" name="Google Shape;189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90" name="Google Shape;190;p30"/>
          <p:cNvSpPr txBox="1"/>
          <p:nvPr/>
        </p:nvSpPr>
        <p:spPr>
          <a:xfrm>
            <a:off x="1637550" y="3331225"/>
            <a:ext cx="5868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내부에서 사설 IP를 독립적으로 사용한다면 상관없지만 사설 IP를 이용해 다른 회사와 직접 연결해야 하거나 회사 간 합병으로 서로 통신해야 한다면 사설 IP 주소가 충돌할 수 있다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=&gt; IP 대역이 같은 네트워크와 통신할 가능성이 높은 대외계 네트워크를 연결하기 위해 출발지와 도착지를 한꺼번에 변환하는 “더블 나트(Double NAT)” 기술을 사용한다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91" name="Google Shape;19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9038" y="1672375"/>
            <a:ext cx="4065913" cy="140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0"/>
          <p:cNvSpPr txBox="1"/>
          <p:nvPr/>
        </p:nvSpPr>
        <p:spPr>
          <a:xfrm>
            <a:off x="1637550" y="122687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💡  </a:t>
            </a:r>
            <a:r>
              <a:rPr b="1" lang="ko" sz="1200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더블 나트(Double NAT)</a:t>
            </a:r>
            <a:endParaRPr b="1"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3장. 네트워크 통신하기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t/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5468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Nanum Gothic"/>
              <a:buChar char="-"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3.1 	유니캐스트, 멀티캐스트, 브로드캐스트, 애니캐스트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graphicFrame>
        <p:nvGraphicFramePr>
          <p:cNvPr id="62" name="Google Shape;62;p14"/>
          <p:cNvGraphicFramePr/>
          <p:nvPr/>
        </p:nvGraphicFramePr>
        <p:xfrm>
          <a:off x="1383038" y="1490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{785F1D07-7A09-4319-82AE-75AE9520F011}</a:tableStyleId>
              </a:tblPr>
              <a:tblGrid>
                <a:gridCol w="1062975"/>
                <a:gridCol w="1062975"/>
                <a:gridCol w="1526675"/>
                <a:gridCol w="831150"/>
                <a:gridCol w="831175"/>
                <a:gridCol w="1062975"/>
              </a:tblGrid>
              <a:tr h="379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타입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통신 대상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범위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IPv4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IPv6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예제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</a:tr>
              <a:tr h="525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유니캐스트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1:1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전체 네트워크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O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O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HTTP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</a:tr>
              <a:tr h="525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브로드캐스트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1:모든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서브넷(로컬 네트워크)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O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X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ARP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</a:tr>
              <a:tr h="350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멀티캐스트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1:그룹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정의된 구간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O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O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방송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</a:tr>
              <a:tr h="701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애니캐스트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1:1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전체 네트워크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△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O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6 to 4 DNS, 애니캐스트 게이트웨이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3장. 네트워크 통신하기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t/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5468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Nanum Gothic"/>
              <a:buChar char="-"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3.1 	유니캐스트, 멀티캐스트, 브로드캐스트, 애니캐스트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8" name="Google Shape;6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69" name="Google Shape;69;p15"/>
          <p:cNvSpPr txBox="1"/>
          <p:nvPr/>
        </p:nvSpPr>
        <p:spPr>
          <a:xfrm>
            <a:off x="1240950" y="1540075"/>
            <a:ext cx="6662100" cy="25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💡 </a:t>
            </a:r>
            <a:r>
              <a:rPr b="1" lang="ko">
                <a:latin typeface="Nanum Gothic"/>
                <a:ea typeface="Nanum Gothic"/>
                <a:cs typeface="Nanum Gothic"/>
                <a:sym typeface="Nanum Gothic"/>
              </a:rPr>
              <a:t>BUM 트래픽 ?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	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B(Broadcast), U(Unknown Unicast), M(Multicast)를 지칭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434343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발신자가 네트워크 주소를 모르는 대상으로 데이터 링크 계층 네트워크 트래픽을 보내는 세 가지 방법 </a:t>
            </a:r>
            <a:endParaRPr sz="1000">
              <a:solidFill>
                <a:srgbClr val="434343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anum Gothic"/>
                <a:ea typeface="Nanum Gothic"/>
                <a:cs typeface="Nanum Gothic"/>
                <a:sym typeface="Nanum Gothic"/>
              </a:rPr>
              <a:t>ex)</a:t>
            </a:r>
            <a:r>
              <a:rPr b="1" lang="ko" sz="1100"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b="1" lang="ko" sz="1100">
                <a:latin typeface="Nanum Gothic"/>
                <a:ea typeface="Nanum Gothic"/>
                <a:cs typeface="Nanum Gothic"/>
                <a:sym typeface="Nanum Gothic"/>
              </a:rPr>
              <a:t>Unknown 유니캐스트</a:t>
            </a:r>
            <a:endParaRPr b="1" sz="11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	</a:t>
            </a:r>
            <a:r>
              <a:rPr lang="ko" sz="100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목적지 주소는 명확히 명시되어 있지만 스위치가 목적지에 대한 주소를 학습하지 못한 상황에 패킷을 </a:t>
            </a:r>
            <a:endParaRPr sz="100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모든 포트로 전송하는 경우</a:t>
            </a:r>
            <a:endParaRPr sz="100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	</a:t>
            </a:r>
            <a:r>
              <a:rPr lang="ko" sz="1000">
                <a:solidFill>
                  <a:srgbClr val="434343"/>
                </a:solidFill>
                <a:highlight>
                  <a:srgbClr val="FFF2CC"/>
                </a:highlight>
                <a:latin typeface="Nanum Gothic"/>
                <a:ea typeface="Nanum Gothic"/>
                <a:cs typeface="Nanum Gothic"/>
                <a:sym typeface="Nanum Gothic"/>
              </a:rPr>
              <a:t>유니캐스트 이지만 실제 동작은 브로드캐스트로 불필요한 자원 사용으로 인해 네트워크 성능 저하의</a:t>
            </a:r>
            <a:endParaRPr sz="1000">
              <a:solidFill>
                <a:srgbClr val="434343"/>
              </a:solidFill>
              <a:highlight>
                <a:srgbClr val="FFF2CC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434343"/>
                </a:solidFill>
                <a:highlight>
                  <a:srgbClr val="FFF2CC"/>
                </a:highlight>
                <a:latin typeface="Nanum Gothic"/>
                <a:ea typeface="Nanum Gothic"/>
                <a:cs typeface="Nanum Gothic"/>
                <a:sym typeface="Nanum Gothic"/>
              </a:rPr>
              <a:t>원인이 될 수 있다.</a:t>
            </a:r>
            <a:endParaRPr sz="1000">
              <a:solidFill>
                <a:srgbClr val="434343"/>
              </a:solidFill>
              <a:highlight>
                <a:srgbClr val="FFF2CC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3장. 네트워크 통신하기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t/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5468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Nanum Gothic"/>
              <a:buChar char="-"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3.2 	MAC주소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75" name="Google Shape;75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425" y="1482425"/>
            <a:ext cx="4188725" cy="255592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>
            <a:off x="4989800" y="1806950"/>
            <a:ext cx="3527100" cy="22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50">
                <a:solidFill>
                  <a:srgbClr val="222426"/>
                </a:solidFill>
                <a:latin typeface="Malgun Gothic"/>
                <a:ea typeface="Malgun Gothic"/>
                <a:cs typeface="Malgun Gothic"/>
                <a:sym typeface="Malgun Gothic"/>
              </a:rPr>
              <a:t>🔎 </a:t>
            </a:r>
            <a:r>
              <a:rPr b="1" lang="ko" sz="1200"/>
              <a:t>MAC(Media Access Control)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통신을 위해 네트워크 인터페이스에 할당된 고유 식별자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네트워크 장비 제조업체에서 주소를 할당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ROM에 </a:t>
            </a:r>
            <a:r>
              <a:rPr b="1" lang="ko" sz="1000"/>
              <a:t>BIA(Burned-In Address)</a:t>
            </a:r>
            <a:r>
              <a:rPr lang="ko" sz="1000"/>
              <a:t>된 주소는 변경할 수 없기때문에 물리적 주소라고 부른다.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하지만, 설정파일 변경이나 명령어를 통해 MAC주소를 변경하여 NIC를 동작시킬 수도 있음.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3장. 네트워크 통신하기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t/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5468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Nanum Gothic"/>
              <a:buChar char="-"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3.2 	MAC주소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83" name="Google Shape;8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0923" y="1401213"/>
            <a:ext cx="4682150" cy="234107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/>
          <p:nvPr/>
        </p:nvSpPr>
        <p:spPr>
          <a:xfrm>
            <a:off x="2190050" y="3873050"/>
            <a:ext cx="5768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OUI : IEEE가 제조사에 할당하는 부분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UAA : 각 제조사에서 네트워크 구성 요소에 할당하는 부분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3장. 네트워크 통신하기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t/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5468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Nanum Gothic"/>
              <a:buChar char="-"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3.2 	MAC주소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91" name="Google Shape;9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92" name="Google Shape;92;p18"/>
          <p:cNvSpPr txBox="1"/>
          <p:nvPr/>
        </p:nvSpPr>
        <p:spPr>
          <a:xfrm>
            <a:off x="1333075" y="1622650"/>
            <a:ext cx="6600300" cy="15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50">
                <a:solidFill>
                  <a:srgbClr val="222426"/>
                </a:solidFill>
                <a:latin typeface="Nanum Gothic"/>
                <a:ea typeface="Nanum Gothic"/>
                <a:cs typeface="Nanum Gothic"/>
                <a:sym typeface="Nanum Gothic"/>
              </a:rPr>
              <a:t>🔎 </a:t>
            </a:r>
            <a:r>
              <a:rPr b="1" lang="ko" sz="1350">
                <a:solidFill>
                  <a:srgbClr val="222426"/>
                </a:solidFill>
                <a:latin typeface="Nanum Gothic"/>
                <a:ea typeface="Nanum Gothic"/>
                <a:cs typeface="Nanum Gothic"/>
                <a:sym typeface="Nanum Gothic"/>
              </a:rPr>
              <a:t>MAC 주소 동작</a:t>
            </a:r>
            <a:endParaRPr b="1" sz="1350">
              <a:solidFill>
                <a:srgbClr val="222426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222426"/>
              </a:buClr>
              <a:buSzPts val="1200"/>
              <a:buFont typeface="Nanum Gothic"/>
              <a:buAutoNum type="arabicPeriod"/>
            </a:pPr>
            <a:r>
              <a:rPr lang="ko" sz="1200">
                <a:solidFill>
                  <a:srgbClr val="222426"/>
                </a:solidFill>
                <a:latin typeface="Nanum Gothic"/>
                <a:ea typeface="Nanum Gothic"/>
                <a:cs typeface="Nanum Gothic"/>
                <a:sym typeface="Nanum Gothic"/>
              </a:rPr>
              <a:t>NIC에서는 전기 신호가 들어오면 2계층에서 패킷으로 변환하여 내용을 구분한 뒤 도착지 MAC 주소를 확인한다.</a:t>
            </a:r>
            <a:endParaRPr sz="1200">
              <a:solidFill>
                <a:srgbClr val="222426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426"/>
              </a:buClr>
              <a:buSzPts val="1200"/>
              <a:buFont typeface="Nanum Gothic"/>
              <a:buAutoNum type="arabicPeriod"/>
            </a:pPr>
            <a:r>
              <a:rPr lang="ko" sz="1200">
                <a:solidFill>
                  <a:srgbClr val="222426"/>
                </a:solidFill>
                <a:latin typeface="Nanum Gothic"/>
                <a:ea typeface="Nanum Gothic"/>
                <a:cs typeface="Nanum Gothic"/>
                <a:sym typeface="Nanum Gothic"/>
              </a:rPr>
              <a:t>MAC 주소가 자신과 다를 경우 패킷을 폐기하고 MAC주소가 자신과 같거나 브로드캐스트, 멀티캐스트와 같은 그룹주소일 경우에는 패킷 정보를 상위 계층으로 넘긴다.</a:t>
            </a:r>
            <a:endParaRPr sz="1200">
              <a:solidFill>
                <a:srgbClr val="222426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3장. 네트워크 통신하기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t/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5468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Nanum Gothic"/>
              <a:buChar char="-"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3.2 	MAC주소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98" name="Google Shape;9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99" name="Google Shape;99;p19"/>
          <p:cNvSpPr txBox="1"/>
          <p:nvPr/>
        </p:nvSpPr>
        <p:spPr>
          <a:xfrm>
            <a:off x="1333075" y="1622650"/>
            <a:ext cx="6600300" cy="19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💡 </a:t>
            </a:r>
            <a:r>
              <a:rPr b="1" lang="ko" sz="1350">
                <a:solidFill>
                  <a:srgbClr val="222426"/>
                </a:solidFill>
                <a:latin typeface="Nanum Gothic"/>
                <a:ea typeface="Nanum Gothic"/>
                <a:cs typeface="Nanum Gothic"/>
                <a:sym typeface="Nanum Gothic"/>
              </a:rPr>
              <a:t>무차별 모드 (Promiscuous Mode)</a:t>
            </a:r>
            <a:endParaRPr b="1" sz="1350">
              <a:solidFill>
                <a:srgbClr val="222426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202122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Non-Promiscuous 모드에서는 NIC이 프레임을 수신할 때 프레임이 해당 NIC의 MAC 주소로 지정되거나 </a:t>
            </a:r>
            <a:r>
              <a:rPr lang="ko" sz="1050">
                <a:solidFill>
                  <a:schemeClr val="dk1"/>
                </a:solidFill>
                <a:highlight>
                  <a:srgbClr val="FFFFFF"/>
                </a:highlight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브로드 캐스트</a:t>
            </a:r>
            <a:r>
              <a:rPr lang="ko" sz="1050">
                <a:solidFill>
                  <a:srgbClr val="202122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 또는 멀티 캐스트 주소 지정 프레임이 아닌 경우 프레임을 삭제한다. 그러나 무차별 모드에서 NIC는 모든 프레임을 허용하므로 컴퓨터가 다른 컴퓨터 또는 네트워크 장치용으로 의도된 프레임을 읽을 수 있다.</a:t>
            </a:r>
            <a:endParaRPr sz="1050">
              <a:solidFill>
                <a:srgbClr val="202122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1400"/>
              </a:spcAft>
              <a:buNone/>
            </a:pPr>
            <a:r>
              <a:rPr lang="ko" sz="1050">
                <a:solidFill>
                  <a:srgbClr val="202122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무차별 모드는 종종 네트워크 연결 문제를 진단하는 데 사용되며, 가장 대표적인 어플리케이션으로 네트워크 패킷 분석 어플리케이션인 와이어샤크(Wireshark)가 있다.</a:t>
            </a:r>
            <a:endParaRPr sz="1050">
              <a:solidFill>
                <a:srgbClr val="202122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4299" y="1423537"/>
            <a:ext cx="4175400" cy="229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3장. 네트워크 통신하기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t/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5468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Nanum Gothic"/>
              <a:buChar char="-"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3.3 	IP주소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3장. 네트워크 통신하기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t/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5468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Nanum Gothic"/>
              <a:buChar char="-"/>
            </a:pPr>
            <a:r>
              <a:rPr lang="ko" sz="1520">
                <a:latin typeface="Nanum Gothic"/>
                <a:ea typeface="Nanum Gothic"/>
                <a:cs typeface="Nanum Gothic"/>
                <a:sym typeface="Nanum Gothic"/>
              </a:rPr>
              <a:t>3.3 	IP주소</a:t>
            </a:r>
            <a:endParaRPr sz="152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12" name="Google Shape;11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13" name="Google Shape;113;p21"/>
          <p:cNvSpPr txBox="1"/>
          <p:nvPr/>
        </p:nvSpPr>
        <p:spPr>
          <a:xfrm>
            <a:off x="505300" y="1284225"/>
            <a:ext cx="36639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Char char="●"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네트워크 주소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호스트들을 모은 네트워크를 지칭하는 주소</a:t>
            </a:r>
            <a:endParaRPr sz="100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Char char="●"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호스트 주소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하나의 네트워크 내에 존재하는 호스트를 구분하기 위한 주소</a:t>
            </a:r>
            <a:endParaRPr sz="100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14" name="Google Shape;114;p21"/>
          <p:cNvSpPr txBox="1"/>
          <p:nvPr/>
        </p:nvSpPr>
        <p:spPr>
          <a:xfrm>
            <a:off x="4273300" y="1284225"/>
            <a:ext cx="4151700" cy="14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Char char="●"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IP 클래스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필요한 호스트 IP 개수에 따라 </a:t>
            </a:r>
            <a:r>
              <a:rPr lang="ko" sz="100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네트워크의 크기를 다르게 할당할 수 있도록 한 개념</a:t>
            </a:r>
            <a:endParaRPr sz="100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A CLASS : 가장 큰 주소 체계, 약 1,600만 개의 주소를 가짐</a:t>
            </a:r>
            <a:endParaRPr sz="80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B CLASS : 약 6만 5천 개의 주소를 가짐</a:t>
            </a:r>
            <a:endParaRPr sz="80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C CLASS : 약 250개의 주소를 가짐</a:t>
            </a:r>
            <a:endParaRPr sz="80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7775" y="2654025"/>
            <a:ext cx="3805200" cy="163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